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104" d="100"/>
          <a:sy n="104" d="100"/>
        </p:scale>
        <p:origin x="13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9AF1E5B-53C7-48AB-A0F0-29BF322BE087}" type="datetimeFigureOut">
              <a:rPr lang="ru-RU" smtClean="0"/>
              <a:t>18.10.2022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5A66813-E8A5-4264-B636-927FABAA0E15}" type="slidenum">
              <a:rPr lang="ru-RU" smtClean="0"/>
              <a:t>‹#›</a:t>
            </a:fld>
            <a:endParaRPr lang="ru-RU"/>
          </a:p>
        </p:txBody>
      </p:sp>
    </p:spTree>
    <p:extLst>
      <p:ext uri="{BB962C8B-B14F-4D97-AF65-F5344CB8AC3E}">
        <p14:creationId xmlns:p14="http://schemas.microsoft.com/office/powerpoint/2010/main" val="764508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9AF1E5B-53C7-48AB-A0F0-29BF322BE087}" type="datetimeFigureOut">
              <a:rPr lang="ru-RU" smtClean="0"/>
              <a:t>18.10.2022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5A66813-E8A5-4264-B636-927FABAA0E15}" type="slidenum">
              <a:rPr lang="ru-RU" smtClean="0"/>
              <a:t>‹#›</a:t>
            </a:fld>
            <a:endParaRPr lang="ru-RU"/>
          </a:p>
        </p:txBody>
      </p:sp>
    </p:spTree>
    <p:extLst>
      <p:ext uri="{BB962C8B-B14F-4D97-AF65-F5344CB8AC3E}">
        <p14:creationId xmlns:p14="http://schemas.microsoft.com/office/powerpoint/2010/main" val="1196244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9AF1E5B-53C7-48AB-A0F0-29BF322BE087}" type="datetimeFigureOut">
              <a:rPr lang="ru-RU" smtClean="0"/>
              <a:t>18.10.2022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5A66813-E8A5-4264-B636-927FABAA0E15}" type="slidenum">
              <a:rPr lang="ru-RU" smtClean="0"/>
              <a:t>‹#›</a:t>
            </a:fld>
            <a:endParaRPr lang="ru-RU"/>
          </a:p>
        </p:txBody>
      </p:sp>
    </p:spTree>
    <p:extLst>
      <p:ext uri="{BB962C8B-B14F-4D97-AF65-F5344CB8AC3E}">
        <p14:creationId xmlns:p14="http://schemas.microsoft.com/office/powerpoint/2010/main" val="40937326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9AF1E5B-53C7-48AB-A0F0-29BF322BE087}" type="datetimeFigureOut">
              <a:rPr lang="ru-RU" smtClean="0"/>
              <a:t>18.10.2022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5A66813-E8A5-4264-B636-927FABAA0E15}" type="slidenum">
              <a:rPr lang="ru-RU" smtClean="0"/>
              <a:t>‹#›</a:t>
            </a:fld>
            <a:endParaRPr lang="ru-RU"/>
          </a:p>
        </p:txBody>
      </p:sp>
    </p:spTree>
    <p:extLst>
      <p:ext uri="{BB962C8B-B14F-4D97-AF65-F5344CB8AC3E}">
        <p14:creationId xmlns:p14="http://schemas.microsoft.com/office/powerpoint/2010/main" val="3153910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9AF1E5B-53C7-48AB-A0F0-29BF322BE087}" type="datetimeFigureOut">
              <a:rPr lang="ru-RU" smtClean="0"/>
              <a:t>18.10.2022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5A66813-E8A5-4264-B636-927FABAA0E15}" type="slidenum">
              <a:rPr lang="ru-RU" smtClean="0"/>
              <a:t>‹#›</a:t>
            </a:fld>
            <a:endParaRPr lang="ru-RU"/>
          </a:p>
        </p:txBody>
      </p:sp>
    </p:spTree>
    <p:extLst>
      <p:ext uri="{BB962C8B-B14F-4D97-AF65-F5344CB8AC3E}">
        <p14:creationId xmlns:p14="http://schemas.microsoft.com/office/powerpoint/2010/main" val="773422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9AF1E5B-53C7-48AB-A0F0-29BF322BE087}" type="datetimeFigureOut">
              <a:rPr lang="ru-RU" smtClean="0"/>
              <a:t>18.10.2022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5A66813-E8A5-4264-B636-927FABAA0E15}" type="slidenum">
              <a:rPr lang="ru-RU" smtClean="0"/>
              <a:t>‹#›</a:t>
            </a:fld>
            <a:endParaRPr lang="ru-RU"/>
          </a:p>
        </p:txBody>
      </p:sp>
    </p:spTree>
    <p:extLst>
      <p:ext uri="{BB962C8B-B14F-4D97-AF65-F5344CB8AC3E}">
        <p14:creationId xmlns:p14="http://schemas.microsoft.com/office/powerpoint/2010/main" val="8367356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9AF1E5B-53C7-48AB-A0F0-29BF322BE087}" type="datetimeFigureOut">
              <a:rPr lang="ru-RU" smtClean="0"/>
              <a:t>18.10.2022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5A66813-E8A5-4264-B636-927FABAA0E15}" type="slidenum">
              <a:rPr lang="ru-RU" smtClean="0"/>
              <a:t>‹#›</a:t>
            </a:fld>
            <a:endParaRPr lang="ru-RU"/>
          </a:p>
        </p:txBody>
      </p:sp>
    </p:spTree>
    <p:extLst>
      <p:ext uri="{BB962C8B-B14F-4D97-AF65-F5344CB8AC3E}">
        <p14:creationId xmlns:p14="http://schemas.microsoft.com/office/powerpoint/2010/main" val="3206508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9AF1E5B-53C7-48AB-A0F0-29BF322BE087}" type="datetimeFigureOut">
              <a:rPr lang="ru-RU" smtClean="0"/>
              <a:t>18.10.2022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5A66813-E8A5-4264-B636-927FABAA0E15}" type="slidenum">
              <a:rPr lang="ru-RU" smtClean="0"/>
              <a:t>‹#›</a:t>
            </a:fld>
            <a:endParaRPr lang="ru-RU"/>
          </a:p>
        </p:txBody>
      </p:sp>
    </p:spTree>
    <p:extLst>
      <p:ext uri="{BB962C8B-B14F-4D97-AF65-F5344CB8AC3E}">
        <p14:creationId xmlns:p14="http://schemas.microsoft.com/office/powerpoint/2010/main" val="27192296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9AF1E5B-53C7-48AB-A0F0-29BF322BE087}" type="datetimeFigureOut">
              <a:rPr lang="ru-RU" smtClean="0"/>
              <a:t>18.10.2022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5A66813-E8A5-4264-B636-927FABAA0E15}" type="slidenum">
              <a:rPr lang="ru-RU" smtClean="0"/>
              <a:t>‹#›</a:t>
            </a:fld>
            <a:endParaRPr lang="ru-RU"/>
          </a:p>
        </p:txBody>
      </p:sp>
    </p:spTree>
    <p:extLst>
      <p:ext uri="{BB962C8B-B14F-4D97-AF65-F5344CB8AC3E}">
        <p14:creationId xmlns:p14="http://schemas.microsoft.com/office/powerpoint/2010/main" val="172641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9AF1E5B-53C7-48AB-A0F0-29BF322BE087}" type="datetimeFigureOut">
              <a:rPr lang="ru-RU" smtClean="0"/>
              <a:t>18.10.2022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5A66813-E8A5-4264-B636-927FABAA0E15}" type="slidenum">
              <a:rPr lang="ru-RU" smtClean="0"/>
              <a:t>‹#›</a:t>
            </a:fld>
            <a:endParaRPr lang="ru-RU"/>
          </a:p>
        </p:txBody>
      </p:sp>
    </p:spTree>
    <p:extLst>
      <p:ext uri="{BB962C8B-B14F-4D97-AF65-F5344CB8AC3E}">
        <p14:creationId xmlns:p14="http://schemas.microsoft.com/office/powerpoint/2010/main" val="3521949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9AF1E5B-53C7-48AB-A0F0-29BF322BE087}" type="datetimeFigureOut">
              <a:rPr lang="ru-RU" smtClean="0"/>
              <a:t>18.10.2022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5A66813-E8A5-4264-B636-927FABAA0E15}" type="slidenum">
              <a:rPr lang="ru-RU" smtClean="0"/>
              <a:t>‹#›</a:t>
            </a:fld>
            <a:endParaRPr lang="ru-RU"/>
          </a:p>
        </p:txBody>
      </p:sp>
    </p:spTree>
    <p:extLst>
      <p:ext uri="{BB962C8B-B14F-4D97-AF65-F5344CB8AC3E}">
        <p14:creationId xmlns:p14="http://schemas.microsoft.com/office/powerpoint/2010/main" val="30340314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AF1E5B-53C7-48AB-A0F0-29BF322BE087}" type="datetimeFigureOut">
              <a:rPr lang="ru-RU" smtClean="0"/>
              <a:t>18.10.2022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A66813-E8A5-4264-B636-927FABAA0E15}" type="slidenum">
              <a:rPr lang="ru-RU" smtClean="0"/>
              <a:t>‹#›</a:t>
            </a:fld>
            <a:endParaRPr lang="ru-RU"/>
          </a:p>
        </p:txBody>
      </p:sp>
    </p:spTree>
    <p:extLst>
      <p:ext uri="{BB962C8B-B14F-4D97-AF65-F5344CB8AC3E}">
        <p14:creationId xmlns:p14="http://schemas.microsoft.com/office/powerpoint/2010/main" val="20716981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Лекция №3</a:t>
            </a:r>
            <a:endParaRPr lang="ru-RU" dirty="0"/>
          </a:p>
        </p:txBody>
      </p:sp>
      <p:sp>
        <p:nvSpPr>
          <p:cNvPr id="3" name="Подзаголовок 2"/>
          <p:cNvSpPr>
            <a:spLocks noGrp="1"/>
          </p:cNvSpPr>
          <p:nvPr>
            <p:ph type="subTitle" idx="1"/>
          </p:nvPr>
        </p:nvSpPr>
        <p:spPr>
          <a:xfrm>
            <a:off x="1524000" y="3602038"/>
            <a:ext cx="9144000" cy="896071"/>
          </a:xfrm>
        </p:spPr>
        <p:txBody>
          <a:bodyPr/>
          <a:lstStyle/>
          <a:p>
            <a:r>
              <a:rPr lang="ru-RU" dirty="0" smtClean="0"/>
              <a:t>Тема: Уравнение существования летательного аппарата</a:t>
            </a:r>
          </a:p>
        </p:txBody>
      </p:sp>
    </p:spTree>
    <p:extLst>
      <p:ext uri="{BB962C8B-B14F-4D97-AF65-F5344CB8AC3E}">
        <p14:creationId xmlns:p14="http://schemas.microsoft.com/office/powerpoint/2010/main" val="4192196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791834" y="582216"/>
            <a:ext cx="10662264" cy="4894948"/>
          </a:xfrm>
          <a:prstGeom prst="rect">
            <a:avLst/>
          </a:prstGeom>
        </p:spPr>
      </p:pic>
    </p:spTree>
    <p:extLst>
      <p:ext uri="{BB962C8B-B14F-4D97-AF65-F5344CB8AC3E}">
        <p14:creationId xmlns:p14="http://schemas.microsoft.com/office/powerpoint/2010/main" val="2046408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860963" y="1700026"/>
            <a:ext cx="10620360" cy="2779610"/>
          </a:xfrm>
          <a:prstGeom prst="rect">
            <a:avLst/>
          </a:prstGeom>
        </p:spPr>
      </p:pic>
    </p:spTree>
    <p:extLst>
      <p:ext uri="{BB962C8B-B14F-4D97-AF65-F5344CB8AC3E}">
        <p14:creationId xmlns:p14="http://schemas.microsoft.com/office/powerpoint/2010/main" val="16992734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557770"/>
            <a:ext cx="10515600" cy="4351338"/>
          </a:xfrm>
        </p:spPr>
        <p:txBody>
          <a:bodyPr/>
          <a:lstStyle/>
          <a:p>
            <a:pPr marL="0" indent="0" algn="just">
              <a:buNone/>
            </a:pPr>
            <a:r>
              <a:rPr lang="ru-RU" dirty="0" smtClean="0"/>
              <a:t>Уравнение существования ЛА может использоваться при разработке ЭТТ, а также при оценке технического уровня. </a:t>
            </a:r>
          </a:p>
          <a:p>
            <a:pPr marL="0" indent="0" algn="just">
              <a:buNone/>
            </a:pPr>
            <a:r>
              <a:rPr lang="ru-RU" dirty="0" smtClean="0"/>
              <a:t>Основная идея, заложенная в это уравнение, состоит в том, что для получения какого-либо свойства ЛА необходимо затратить определенное количество материала, обладающего массой. </a:t>
            </a:r>
          </a:p>
          <a:p>
            <a:pPr marL="0" indent="0" algn="just">
              <a:buNone/>
            </a:pPr>
            <a:r>
              <a:rPr lang="ru-RU" dirty="0" smtClean="0"/>
              <a:t>То есть каждое свойство ЛА обязательно связано с массой, определяющей условие существования этого свойства.</a:t>
            </a:r>
            <a:endParaRPr lang="ru-RU" dirty="0"/>
          </a:p>
        </p:txBody>
      </p:sp>
    </p:spTree>
    <p:extLst>
      <p:ext uri="{BB962C8B-B14F-4D97-AF65-F5344CB8AC3E}">
        <p14:creationId xmlns:p14="http://schemas.microsoft.com/office/powerpoint/2010/main" val="41332902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83128"/>
            <a:ext cx="10515600" cy="2484582"/>
          </a:xfrm>
        </p:spPr>
        <p:txBody>
          <a:bodyPr>
            <a:normAutofit/>
          </a:bodyPr>
          <a:lstStyle/>
          <a:p>
            <a:pPr marL="0" indent="0" algn="just">
              <a:buNone/>
            </a:pPr>
            <a:r>
              <a:rPr lang="ru-RU" sz="2000" dirty="0" smtClean="0"/>
              <a:t>Рассмотрим для примера транспортный самолет. Чтобы такой самолет мог перевозить груз заданной массы на заданное расстояние при определенных условиях полета (скорость, высота и др.), т.е. обладал определенными функциональными свойствами, он должен иметь </a:t>
            </a:r>
            <a:r>
              <a:rPr lang="ru-RU" sz="2000" dirty="0" smtClean="0">
                <a:solidFill>
                  <a:srgbClr val="FF0000"/>
                </a:solidFill>
              </a:rPr>
              <a:t>фюзеляж </a:t>
            </a:r>
            <a:r>
              <a:rPr lang="ru-RU" sz="2000" dirty="0" smtClean="0"/>
              <a:t>для размещения этого груза, </a:t>
            </a:r>
            <a:r>
              <a:rPr lang="ru-RU" sz="2000" dirty="0" smtClean="0">
                <a:solidFill>
                  <a:srgbClr val="FF0000"/>
                </a:solidFill>
              </a:rPr>
              <a:t>крыло</a:t>
            </a:r>
            <a:r>
              <a:rPr lang="ru-RU" sz="2000" dirty="0" smtClean="0"/>
              <a:t> для создания подъемной силы, </a:t>
            </a:r>
            <a:r>
              <a:rPr lang="ru-RU" sz="2000" dirty="0" smtClean="0">
                <a:solidFill>
                  <a:srgbClr val="FF0000"/>
                </a:solidFill>
              </a:rPr>
              <a:t>органы управления</a:t>
            </a:r>
            <a:r>
              <a:rPr lang="ru-RU" sz="2000" dirty="0" smtClean="0"/>
              <a:t>, </a:t>
            </a:r>
            <a:r>
              <a:rPr lang="ru-RU" sz="2000" dirty="0" smtClean="0">
                <a:solidFill>
                  <a:srgbClr val="FF0000"/>
                </a:solidFill>
              </a:rPr>
              <a:t>взлетно-посадочные устройства, силовую установку, оборудование и систему управления, запас топлива, служебную нагрузку и снаряжение.</a:t>
            </a:r>
          </a:p>
          <a:p>
            <a:pPr marL="0" indent="0" algn="just">
              <a:buNone/>
            </a:pPr>
            <a:r>
              <a:rPr lang="ru-RU" sz="2000" dirty="0" smtClean="0"/>
              <a:t>Таким образом, взлетная масса самолета складывается из масс вышеперечисленных составляющих его частей:</a:t>
            </a:r>
          </a:p>
          <a:p>
            <a:pPr marL="0" indent="0" algn="just">
              <a:buNone/>
            </a:pPr>
            <a:endParaRPr lang="ru-RU" sz="2000" dirty="0"/>
          </a:p>
        </p:txBody>
      </p:sp>
      <p:pic>
        <p:nvPicPr>
          <p:cNvPr id="4" name="Рисунок 3"/>
          <p:cNvPicPr>
            <a:picLocks noChangeAspect="1"/>
          </p:cNvPicPr>
          <p:nvPr/>
        </p:nvPicPr>
        <p:blipFill>
          <a:blip r:embed="rId2"/>
          <a:stretch>
            <a:fillRect/>
          </a:stretch>
        </p:blipFill>
        <p:spPr>
          <a:xfrm>
            <a:off x="1003695" y="2842585"/>
            <a:ext cx="9975222" cy="2403669"/>
          </a:xfrm>
          <a:prstGeom prst="rect">
            <a:avLst/>
          </a:prstGeom>
        </p:spPr>
      </p:pic>
      <p:sp>
        <p:nvSpPr>
          <p:cNvPr id="5" name="Прямоугольник 4"/>
          <p:cNvSpPr/>
          <p:nvPr/>
        </p:nvSpPr>
        <p:spPr>
          <a:xfrm>
            <a:off x="369454" y="5394036"/>
            <a:ext cx="11730181" cy="923330"/>
          </a:xfrm>
          <a:prstGeom prst="rect">
            <a:avLst/>
          </a:prstGeom>
        </p:spPr>
        <p:txBody>
          <a:bodyPr wrap="square">
            <a:spAutoFit/>
          </a:bodyPr>
          <a:lstStyle/>
          <a:p>
            <a:pPr algn="just"/>
            <a:r>
              <a:rPr lang="ru-RU" dirty="0" smtClean="0"/>
              <a:t>Это уравнение называется </a:t>
            </a:r>
            <a:r>
              <a:rPr lang="ru-RU" b="1" dirty="0" smtClean="0">
                <a:solidFill>
                  <a:srgbClr val="FF0000"/>
                </a:solidFill>
              </a:rPr>
              <a:t>уравнением баланса масс (или уравнением весового баланса ) </a:t>
            </a:r>
            <a:r>
              <a:rPr lang="ru-RU" dirty="0" smtClean="0"/>
              <a:t>в абсолютных величинах. Каждая составляющая взлетной массы самолета, представленная в правой части этого уравнения, обеспечивает существование какого-либо свойства самолета, либо группы свойств.</a:t>
            </a:r>
            <a:endParaRPr lang="ru-RU" dirty="0"/>
          </a:p>
        </p:txBody>
      </p:sp>
    </p:spTree>
    <p:extLst>
      <p:ext uri="{BB962C8B-B14F-4D97-AF65-F5344CB8AC3E}">
        <p14:creationId xmlns:p14="http://schemas.microsoft.com/office/powerpoint/2010/main" val="1137652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9509" y="314037"/>
            <a:ext cx="10515600" cy="1560945"/>
          </a:xfrm>
        </p:spPr>
        <p:txBody>
          <a:bodyPr>
            <a:normAutofit/>
          </a:bodyPr>
          <a:lstStyle/>
          <a:p>
            <a:pPr marL="0" indent="0" algn="just">
              <a:buNone/>
            </a:pPr>
            <a:r>
              <a:rPr lang="ru-RU" sz="2000" b="1" dirty="0" smtClean="0">
                <a:solidFill>
                  <a:srgbClr val="FF0000"/>
                </a:solidFill>
              </a:rPr>
              <a:t>Масса конструкции самолета </a:t>
            </a:r>
            <a:r>
              <a:rPr lang="ru-RU" sz="2000" dirty="0" smtClean="0"/>
              <a:t>зависит от его взлетной массы, от условий эксплуатации (например, от величины эксплуатационной перегрузки), заданного ресурса конструкции, физических свойств материала конструкции, удельной нагрузки на крыло, геометрических параметров частей самолета, компоновочной схемы самолета и др. Поэтому массу конструкции можно представить в виде функции</a:t>
            </a:r>
            <a:endParaRPr lang="ru-RU" sz="2000" dirty="0"/>
          </a:p>
        </p:txBody>
      </p:sp>
      <p:pic>
        <p:nvPicPr>
          <p:cNvPr id="4" name="Рисунок 3"/>
          <p:cNvPicPr>
            <a:picLocks noChangeAspect="1"/>
          </p:cNvPicPr>
          <p:nvPr/>
        </p:nvPicPr>
        <p:blipFill>
          <a:blip r:embed="rId2"/>
          <a:stretch>
            <a:fillRect/>
          </a:stretch>
        </p:blipFill>
        <p:spPr>
          <a:xfrm>
            <a:off x="1152625" y="2189019"/>
            <a:ext cx="9334217" cy="3158836"/>
          </a:xfrm>
          <a:prstGeom prst="rect">
            <a:avLst/>
          </a:prstGeom>
        </p:spPr>
      </p:pic>
    </p:spTree>
    <p:extLst>
      <p:ext uri="{BB962C8B-B14F-4D97-AF65-F5344CB8AC3E}">
        <p14:creationId xmlns:p14="http://schemas.microsoft.com/office/powerpoint/2010/main" val="20627568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358115" y="1279665"/>
            <a:ext cx="11399776" cy="3966589"/>
          </a:xfrm>
          <a:prstGeom prst="rect">
            <a:avLst/>
          </a:prstGeom>
        </p:spPr>
      </p:pic>
    </p:spTree>
    <p:extLst>
      <p:ext uri="{BB962C8B-B14F-4D97-AF65-F5344CB8AC3E}">
        <p14:creationId xmlns:p14="http://schemas.microsoft.com/office/powerpoint/2010/main" val="3957126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917118" y="1581429"/>
            <a:ext cx="10883538" cy="3590935"/>
          </a:xfrm>
          <a:prstGeom prst="rect">
            <a:avLst/>
          </a:prstGeom>
        </p:spPr>
      </p:pic>
    </p:spTree>
    <p:extLst>
      <p:ext uri="{BB962C8B-B14F-4D97-AF65-F5344CB8AC3E}">
        <p14:creationId xmlns:p14="http://schemas.microsoft.com/office/powerpoint/2010/main" val="22434649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567574" y="348068"/>
            <a:ext cx="10531890" cy="3060150"/>
          </a:xfrm>
          <a:prstGeom prst="rect">
            <a:avLst/>
          </a:prstGeom>
        </p:spPr>
      </p:pic>
      <p:pic>
        <p:nvPicPr>
          <p:cNvPr id="5" name="Рисунок 4"/>
          <p:cNvPicPr>
            <a:picLocks noChangeAspect="1"/>
          </p:cNvPicPr>
          <p:nvPr/>
        </p:nvPicPr>
        <p:blipFill>
          <a:blip r:embed="rId3"/>
          <a:stretch>
            <a:fillRect/>
          </a:stretch>
        </p:blipFill>
        <p:spPr>
          <a:xfrm>
            <a:off x="639414" y="3869634"/>
            <a:ext cx="11264627" cy="914802"/>
          </a:xfrm>
          <a:prstGeom prst="rect">
            <a:avLst/>
          </a:prstGeom>
        </p:spPr>
      </p:pic>
    </p:spTree>
    <p:extLst>
      <p:ext uri="{BB962C8B-B14F-4D97-AF65-F5344CB8AC3E}">
        <p14:creationId xmlns:p14="http://schemas.microsoft.com/office/powerpoint/2010/main" val="2899322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651276" y="1395839"/>
            <a:ext cx="10897644" cy="3767287"/>
          </a:xfrm>
          <a:prstGeom prst="rect">
            <a:avLst/>
          </a:prstGeom>
        </p:spPr>
      </p:pic>
    </p:spTree>
    <p:extLst>
      <p:ext uri="{BB962C8B-B14F-4D97-AF65-F5344CB8AC3E}">
        <p14:creationId xmlns:p14="http://schemas.microsoft.com/office/powerpoint/2010/main" val="20628163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028530" y="837259"/>
            <a:ext cx="10535631" cy="5545068"/>
          </a:xfrm>
          <a:prstGeom prst="rect">
            <a:avLst/>
          </a:prstGeom>
        </p:spPr>
      </p:pic>
    </p:spTree>
    <p:extLst>
      <p:ext uri="{BB962C8B-B14F-4D97-AF65-F5344CB8AC3E}">
        <p14:creationId xmlns:p14="http://schemas.microsoft.com/office/powerpoint/2010/main" val="2355900206"/>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TotalTime>
  <Words>246</Words>
  <Application>Microsoft Office PowerPoint</Application>
  <PresentationFormat>Широкоэкранный</PresentationFormat>
  <Paragraphs>9</Paragraphs>
  <Slides>11</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11</vt:i4>
      </vt:variant>
    </vt:vector>
  </HeadingPairs>
  <TitlesOfParts>
    <vt:vector size="15" baseType="lpstr">
      <vt:lpstr>Arial</vt:lpstr>
      <vt:lpstr>Calibri</vt:lpstr>
      <vt:lpstr>Calibri Light</vt:lpstr>
      <vt:lpstr>Тема Office</vt:lpstr>
      <vt:lpstr>Лекция №3</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diakov.net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Лекция №3</dc:title>
  <dc:creator>Пользователь</dc:creator>
  <cp:lastModifiedBy>Пользователь</cp:lastModifiedBy>
  <cp:revision>5</cp:revision>
  <dcterms:created xsi:type="dcterms:W3CDTF">2022-10-18T08:06:58Z</dcterms:created>
  <dcterms:modified xsi:type="dcterms:W3CDTF">2022-10-18T09:45:35Z</dcterms:modified>
</cp:coreProperties>
</file>